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Tahom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Tahoma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Tahom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71672b531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e71672b531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56c82fd0a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56c82fd0a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71672b531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71672b531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6c82fd0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56c82fd0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71672b53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ge71672b531_0_1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56c82fd0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256c82fd0a2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71672b531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ge71672b531_0_1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71672b531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71672b531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71672b531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ge71672b531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71672b531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ge71672b531_0_1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>
                <a:solidFill>
                  <a:schemeClr val="lt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BD6EE">
            <a:alpha val="73330"/>
          </a:srgbClr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xoM4tDOEQ-k" TargetMode="External"/><Relationship Id="rId4" Type="http://schemas.openxmlformats.org/officeDocument/2006/relationships/hyperlink" Target="https://www.youtube.com/watch?v=I0842_d6Bjs" TargetMode="External"/><Relationship Id="rId5" Type="http://schemas.openxmlformats.org/officeDocument/2006/relationships/hyperlink" Target="https://www.youtube.com/watch?v=T8nLvKEZQ4w&amp;list=PLgzBArk5q1DhqKZ72UNN4N0uMHkWaIj3q&amp;index=11" TargetMode="External"/><Relationship Id="rId6" Type="http://schemas.openxmlformats.org/officeDocument/2006/relationships/hyperlink" Target="https://www.youtube.com/watch?v=P9NHY8BNwjw&amp;list=PLgzBArk5q1DhqKZ72UNN4N0uMHkWaIj3q&amp;index=10" TargetMode="External"/><Relationship Id="rId7" Type="http://schemas.openxmlformats.org/officeDocument/2006/relationships/hyperlink" Target="https://www.youtube.com/watch?v=VTVP5_R9Dk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">
                <a:latin typeface="Tahoma"/>
                <a:ea typeface="Tahoma"/>
                <a:cs typeface="Tahoma"/>
                <a:sym typeface="Tahoma"/>
              </a:rPr>
              <a:t>Short Answer Questions (SAQ)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000">
                <a:latin typeface="Tahoma"/>
                <a:ea typeface="Tahoma"/>
                <a:cs typeface="Tahoma"/>
                <a:sym typeface="Tahoma"/>
              </a:rPr>
              <a:t>TEA</a:t>
            </a:r>
            <a:r>
              <a:rPr lang="en" sz="2000">
                <a:latin typeface="Tahoma"/>
                <a:ea typeface="Tahoma"/>
                <a:cs typeface="Tahoma"/>
                <a:sym typeface="Tahoma"/>
              </a:rPr>
              <a:t> the SAQ</a:t>
            </a:r>
            <a:endParaRPr sz="20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Resources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3"/>
              </a:rPr>
              <a:t>How to Write a SAQ </a:t>
            </a:r>
            <a:r>
              <a:rPr lang="en" sz="2500"/>
              <a:t>(Heimler’s History)</a:t>
            </a:r>
            <a:endParaRPr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4"/>
              </a:rPr>
              <a:t>How to get a Perfect Score on the SAQ</a:t>
            </a:r>
            <a:r>
              <a:rPr lang="en" sz="2500"/>
              <a:t> (Heimler’s History)</a:t>
            </a:r>
            <a:endParaRPr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5"/>
              </a:rPr>
              <a:t>Emily Writes the 2022 SAQ </a:t>
            </a:r>
            <a:r>
              <a:rPr lang="en" sz="2500"/>
              <a:t>(AntiSocialStudies)</a:t>
            </a:r>
            <a:endParaRPr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6"/>
              </a:rPr>
              <a:t>Emily Writes the 2022 SAQ</a:t>
            </a:r>
            <a:r>
              <a:rPr lang="en" sz="2500"/>
              <a:t> (AntiSocialStudies)</a:t>
            </a:r>
            <a:endParaRPr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7"/>
              </a:rPr>
              <a:t>Freemanpedia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0" y="122575"/>
            <a:ext cx="9144000" cy="69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What is a SAQ?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455000" y="940050"/>
            <a:ext cx="82320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7350" lvl="0" marL="4572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The short answer question requires students to accurately answer a question briefly, specifically, and accurately.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Generally speaking students are able to answer questions with fewer sentences.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0" y="109950"/>
            <a:ext cx="9144000" cy="623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What is the format of the SAQ section?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467600" y="910100"/>
            <a:ext cx="8219400" cy="3445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7350" lvl="0" marL="4572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There are three parts to each SAQ (a, b, &amp; c). Each part gets harder than the first. This means that “A” is the easiest to answer and “C” is the hardest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Questions 1 &amp; 2 will both have a stimulus. You MUST answer all three parts of these questions.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1" marL="9144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One of the stimulus will be a primary source and the other stimulus will be a secondary source.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marR="1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Questions 3 &amp; 4 do not have a stimulus. You choose one of them to answer and answer all three parts.</a:t>
            </a:r>
            <a:endParaRPr sz="3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0" y="114268"/>
            <a:ext cx="91440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SAQ on the AP Exam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455000" y="910100"/>
            <a:ext cx="8244600" cy="41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38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20% of exam score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38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40 minutes to do 3 SAQ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1" marL="3429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SAQ</a:t>
            </a:r>
            <a:r>
              <a:rPr baseline="-25000" lang="en" sz="2500"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 + SAQ</a:t>
            </a:r>
            <a:r>
              <a:rPr baseline="-25000" lang="en" sz="2500"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 + SAQ</a:t>
            </a:r>
            <a:r>
              <a:rPr baseline="-25000" lang="en" sz="2500"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2500" u="sng">
                <a:latin typeface="Tahoma"/>
                <a:ea typeface="Tahoma"/>
                <a:cs typeface="Tahoma"/>
                <a:sym typeface="Tahoma"/>
              </a:rPr>
              <a:t>OR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 SAQ</a:t>
            </a:r>
            <a:r>
              <a:rPr baseline="-25000" lang="en" sz="2500">
                <a:latin typeface="Tahoma"/>
                <a:ea typeface="Tahoma"/>
                <a:cs typeface="Tahoma"/>
                <a:sym typeface="Tahoma"/>
              </a:rPr>
              <a:t>4</a:t>
            </a:r>
            <a:endParaRPr baseline="-25000"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Each SAQ is 3 parts : (a) (b) 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(c)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About 13 minutes to do any single SAQ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 u="sng">
              <a:latin typeface="Tahoma"/>
              <a:ea typeface="Tahoma"/>
              <a:cs typeface="Tahoma"/>
              <a:sym typeface="Tahoma"/>
            </a:endParaRPr>
          </a:p>
          <a:p>
            <a:pPr indent="0" lvl="1" marL="685800" rtl="0" algn="l">
              <a:lnSpc>
                <a:spcPct val="7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0" y="114268"/>
            <a:ext cx="91440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Scoring</a:t>
            </a: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 the </a:t>
            </a: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SAQ on the AP Exam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467600" y="910100"/>
            <a:ext cx="8208000" cy="41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9 points available. Each SAQ is 3 pts.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000">
                <a:latin typeface="Tahoma"/>
                <a:ea typeface="Tahoma"/>
                <a:cs typeface="Tahoma"/>
                <a:sym typeface="Tahoma"/>
              </a:rPr>
              <a:t>(a) = +1 or 0, (b) = +1 or 0, (c) = +1 or 0 for ___ / 3</a:t>
            </a:r>
            <a:endParaRPr sz="20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SAQ scores Correlation to AP Exam Scores**: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1" marL="685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AP Exam ‘5’ from +8 or 9 / 9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1" marL="685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AP Exam ‘4’ from +6 or 7 / 9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1" marL="685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AP Exam ‘3’ from +4 or 5 / 9                      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0" lvl="1" marL="68580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≤ 3 / 9 on SAQ = not on track for college credit 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5" name="Google Shape;155;p29"/>
          <p:cNvSpPr txBox="1"/>
          <p:nvPr/>
        </p:nvSpPr>
        <p:spPr>
          <a:xfrm>
            <a:off x="6342626" y="3080000"/>
            <a:ext cx="2648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1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1" lang="en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(**Note: Data derived from CB statements &amp; AP WH Global SAQ Means)</a:t>
            </a:r>
            <a:endParaRPr b="0" i="1" sz="15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title"/>
          </p:nvPr>
        </p:nvSpPr>
        <p:spPr>
          <a:xfrm>
            <a:off x="0" y="121450"/>
            <a:ext cx="91440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500">
                <a:latin typeface="Tahoma"/>
                <a:ea typeface="Tahoma"/>
                <a:cs typeface="Tahoma"/>
                <a:sym typeface="Tahoma"/>
              </a:rPr>
              <a:t>How to answer the SAQ</a:t>
            </a:r>
            <a:endParaRPr b="1" sz="35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30"/>
          <p:cNvSpPr txBox="1"/>
          <p:nvPr>
            <p:ph idx="1" type="body"/>
          </p:nvPr>
        </p:nvSpPr>
        <p:spPr>
          <a:xfrm>
            <a:off x="467600" y="770300"/>
            <a:ext cx="8219400" cy="40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0675" lvl="1" marL="4000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Responses </a:t>
            </a:r>
            <a:r>
              <a:rPr b="1" lang="en" sz="2500">
                <a:latin typeface="Tahoma"/>
                <a:ea typeface="Tahoma"/>
                <a:cs typeface="Tahoma"/>
                <a:sym typeface="Tahoma"/>
              </a:rPr>
              <a:t>MUST</a:t>
            </a:r>
            <a:r>
              <a:rPr lang="en" sz="2500">
                <a:latin typeface="Tahoma"/>
                <a:ea typeface="Tahoma"/>
                <a:cs typeface="Tahoma"/>
                <a:sym typeface="Tahoma"/>
              </a:rPr>
              <a:t> be written in </a:t>
            </a:r>
            <a:r>
              <a:rPr b="1" lang="en" sz="2500">
                <a:latin typeface="Tahoma"/>
                <a:ea typeface="Tahoma"/>
                <a:cs typeface="Tahoma"/>
                <a:sym typeface="Tahoma"/>
              </a:rPr>
              <a:t>COMPLETE SENTENCES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0675" lvl="1" marL="4000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Answer ALL parts of an SAQ: (a) + (b) + (c)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0675" lvl="1" marL="4000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Each prompt will have one of three action verbs.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298450" lvl="2" marL="1028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b="1" lang="en" sz="2100">
                <a:latin typeface="Tahoma"/>
                <a:ea typeface="Tahoma"/>
                <a:cs typeface="Tahoma"/>
                <a:sym typeface="Tahoma"/>
              </a:rPr>
              <a:t>Identify</a:t>
            </a:r>
            <a:r>
              <a:rPr b="1" lang="en" sz="210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2100">
                <a:latin typeface="Tahoma"/>
                <a:ea typeface="Tahoma"/>
                <a:cs typeface="Tahoma"/>
                <a:sym typeface="Tahoma"/>
              </a:rPr>
              <a:t>– aka “specific historical event or development”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3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lang="en" sz="2100">
                <a:latin typeface="Tahoma"/>
                <a:ea typeface="Tahoma"/>
                <a:cs typeface="Tahoma"/>
                <a:sym typeface="Tahoma"/>
              </a:rPr>
              <a:t>Use explicit, specific, archetypical HISTORICAL evidence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3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lang="en" sz="2100">
                <a:latin typeface="Tahoma"/>
                <a:ea typeface="Tahoma"/>
                <a:cs typeface="Tahoma"/>
                <a:sym typeface="Tahoma"/>
              </a:rPr>
              <a:t>Proper nouns; concrete developments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2" marL="1028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b="1" lang="en" sz="2100">
                <a:latin typeface="Tahoma"/>
                <a:ea typeface="Tahoma"/>
                <a:cs typeface="Tahoma"/>
                <a:sym typeface="Tahoma"/>
              </a:rPr>
              <a:t>Describe </a:t>
            </a:r>
            <a:r>
              <a:rPr lang="en" sz="2100">
                <a:latin typeface="Tahoma"/>
                <a:ea typeface="Tahoma"/>
                <a:cs typeface="Tahoma"/>
                <a:sym typeface="Tahoma"/>
              </a:rPr>
              <a:t>- Identify and provide more information than an identify.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3" marL="1371600" rtl="0" algn="l"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lang="en" sz="2100">
                <a:latin typeface="Tahoma"/>
                <a:ea typeface="Tahoma"/>
                <a:cs typeface="Tahoma"/>
                <a:sym typeface="Tahoma"/>
              </a:rPr>
              <a:t>Use explicit, specific, archetypical HISTORICAL evidence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3" marL="1371600" rtl="0" algn="l"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lang="en" sz="2100">
                <a:latin typeface="Tahoma"/>
                <a:ea typeface="Tahoma"/>
                <a:cs typeface="Tahoma"/>
                <a:sym typeface="Tahoma"/>
              </a:rPr>
              <a:t>Proper nouns; concrete developments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2" marL="1028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b="1" lang="en" sz="2100">
                <a:latin typeface="Tahoma"/>
                <a:ea typeface="Tahoma"/>
                <a:cs typeface="Tahoma"/>
                <a:sym typeface="Tahoma"/>
              </a:rPr>
              <a:t>Explain</a:t>
            </a:r>
            <a:r>
              <a:rPr lang="en" sz="2100">
                <a:latin typeface="Tahoma"/>
                <a:ea typeface="Tahoma"/>
                <a:cs typeface="Tahoma"/>
                <a:sym typeface="Tahoma"/>
              </a:rPr>
              <a:t> – Use words to say explicitly the hows &amp; whys &amp; ways the evidence is </a:t>
            </a:r>
            <a:r>
              <a:rPr lang="en" sz="2100" u="sng">
                <a:latin typeface="Tahoma"/>
                <a:ea typeface="Tahoma"/>
                <a:cs typeface="Tahoma"/>
                <a:sym typeface="Tahoma"/>
              </a:rPr>
              <a:t>proof</a:t>
            </a:r>
            <a:r>
              <a:rPr lang="en" sz="2100">
                <a:latin typeface="Tahoma"/>
                <a:ea typeface="Tahoma"/>
                <a:cs typeface="Tahoma"/>
                <a:sym typeface="Tahoma"/>
              </a:rPr>
              <a:t> of your answer or idea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298450" lvl="3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ahoma"/>
              <a:buChar char="•"/>
            </a:pPr>
            <a:r>
              <a:rPr lang="en" sz="2100">
                <a:latin typeface="Tahoma"/>
                <a:ea typeface="Tahoma"/>
                <a:cs typeface="Tahoma"/>
                <a:sym typeface="Tahoma"/>
              </a:rPr>
              <a:t>Explain, Elaborate, Expand (meh…Extend)</a:t>
            </a:r>
            <a:endParaRPr sz="2100">
              <a:latin typeface="Tahoma"/>
              <a:ea typeface="Tahoma"/>
              <a:cs typeface="Tahoma"/>
              <a:sym typeface="Tahoma"/>
            </a:endParaRPr>
          </a:p>
          <a:p>
            <a:pPr indent="-63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20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31"/>
          <p:cNvPicPr preferRelativeResize="0"/>
          <p:nvPr/>
        </p:nvPicPr>
        <p:blipFill rotWithShape="1">
          <a:blip r:embed="rId3">
            <a:alphaModFix/>
          </a:blip>
          <a:srcRect b="30935" l="9388" r="4560" t="20430"/>
          <a:stretch/>
        </p:blipFill>
        <p:spPr>
          <a:xfrm>
            <a:off x="1916813" y="2770875"/>
            <a:ext cx="5310375" cy="22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628650" y="721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Write a Great Paragraph!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455000" y="922700"/>
            <a:ext cx="8244600" cy="39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3850" lvl="1" marL="685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The items are often prompts that are connected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38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The readers are college professors and great teachers – all highly educated – impress them.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38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Always provide more than you think is required if you have time and space.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238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Make your response as college-level as possible given the allotted time and space.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>
            <p:ph type="title"/>
          </p:nvPr>
        </p:nvSpPr>
        <p:spPr>
          <a:xfrm>
            <a:off x="628650" y="1099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Final SAQ Tips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8" name="Google Shape;178;p33"/>
          <p:cNvSpPr txBox="1"/>
          <p:nvPr>
            <p:ph idx="1" type="body"/>
          </p:nvPr>
        </p:nvSpPr>
        <p:spPr>
          <a:xfrm>
            <a:off x="379375" y="965825"/>
            <a:ext cx="4929300" cy="3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7350" lvl="0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Write within the confines of the box.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Do not skip lines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Do not indent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Must use complete sentences.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Bullet points do not count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Label which part of the question you are answering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  <a:p>
            <a:pPr indent="-3873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•"/>
            </a:pPr>
            <a:r>
              <a:rPr lang="en" sz="2500">
                <a:latin typeface="Tahoma"/>
                <a:ea typeface="Tahoma"/>
                <a:cs typeface="Tahoma"/>
                <a:sym typeface="Tahoma"/>
              </a:rPr>
              <a:t>This allows you to answer in any order.</a:t>
            </a:r>
            <a:endParaRPr sz="25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9" name="Google Shape;17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6425" y="965829"/>
            <a:ext cx="3138925" cy="383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